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93" r:id="rId3"/>
    <p:sldId id="294" r:id="rId4"/>
    <p:sldId id="291" r:id="rId5"/>
    <p:sldId id="292" r:id="rId6"/>
    <p:sldId id="257" r:id="rId7"/>
    <p:sldId id="259" r:id="rId8"/>
    <p:sldId id="260" r:id="rId9"/>
    <p:sldId id="261" r:id="rId10"/>
    <p:sldId id="286" r:id="rId11"/>
    <p:sldId id="287" r:id="rId12"/>
    <p:sldId id="263" r:id="rId13"/>
    <p:sldId id="262" r:id="rId14"/>
    <p:sldId id="289" r:id="rId15"/>
    <p:sldId id="288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FFDB3A2-BB1F-4D49-8C94-95363A1E1AA0}">
  <a:tblStyle styleId="{AFFDB3A2-BB1F-4D49-8C94-95363A1E1A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5"/>
  </p:normalViewPr>
  <p:slideViewPr>
    <p:cSldViewPr snapToGrid="0" snapToObjects="1">
      <p:cViewPr varScale="1">
        <p:scale>
          <a:sx n="88" d="100"/>
          <a:sy n="88" d="100"/>
        </p:scale>
        <p:origin x="-222" y="-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92045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5349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700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2797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×"/>
              <a:defRPr/>
            </a:lvl1pPr>
            <a:lvl2pPr lvl="1">
              <a:spcBef>
                <a:spcPts val="0"/>
              </a:spcBef>
              <a:buSzPts val="1800"/>
              <a:buChar char="×"/>
              <a:defRPr/>
            </a:lvl2pPr>
            <a:lvl3pPr lvl="2">
              <a:spcBef>
                <a:spcPts val="0"/>
              </a:spcBef>
              <a:buSzPts val="1800"/>
              <a:buChar char="×"/>
              <a:defRPr/>
            </a:lvl3pPr>
            <a:lvl4pPr lvl="3">
              <a:spcBef>
                <a:spcPts val="0"/>
              </a:spcBef>
              <a:buSzPts val="1800"/>
              <a:buChar char="×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/>
            </a:lvl1pPr>
            <a:lvl2pPr lvl="1" rtl="0">
              <a:spcBef>
                <a:spcPts val="0"/>
              </a:spcBef>
              <a:buSzPts val="4800"/>
              <a:buNone/>
              <a:defRPr/>
            </a:lvl2pPr>
            <a:lvl3pPr lvl="2" rtl="0">
              <a:spcBef>
                <a:spcPts val="0"/>
              </a:spcBef>
              <a:buSzPts val="4800"/>
              <a:buNone/>
              <a:defRPr/>
            </a:lvl3pPr>
            <a:lvl4pPr lvl="3" rtl="0">
              <a:spcBef>
                <a:spcPts val="0"/>
              </a:spcBef>
              <a:buSzPts val="4800"/>
              <a:buNone/>
              <a:defRPr/>
            </a:lvl4pPr>
            <a:lvl5pPr lvl="4" rtl="0">
              <a:spcBef>
                <a:spcPts val="0"/>
              </a:spcBef>
              <a:buSzPts val="4800"/>
              <a:buNone/>
              <a:defRPr/>
            </a:lvl5pPr>
            <a:lvl6pPr lvl="5" rtl="0">
              <a:spcBef>
                <a:spcPts val="0"/>
              </a:spcBef>
              <a:buSzPts val="4800"/>
              <a:buNone/>
              <a:defRPr/>
            </a:lvl6pPr>
            <a:lvl7pPr lvl="6" rtl="0">
              <a:spcBef>
                <a:spcPts val="0"/>
              </a:spcBef>
              <a:buSzPts val="4800"/>
              <a:buNone/>
              <a:defRPr/>
            </a:lvl7pPr>
            <a:lvl8pPr lvl="7" rtl="0">
              <a:spcBef>
                <a:spcPts val="0"/>
              </a:spcBef>
              <a:buSzPts val="4800"/>
              <a:buNone/>
              <a:defRPr/>
            </a:lvl8pPr>
            <a:lvl9pPr lvl="8" rtl="0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raphicburger.com/?s=watercolor" TargetMode="Externa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tofonts.com/lato-free-font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Twitter Sentiment Analysis with News &amp; Weather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  <p:sp>
        <p:nvSpPr>
          <p:cNvPr id="8" name="Shape 94"/>
          <p:cNvSpPr txBox="1">
            <a:spLocks noGrp="1"/>
          </p:cNvSpPr>
          <p:nvPr>
            <p:ph type="title"/>
          </p:nvPr>
        </p:nvSpPr>
        <p:spPr>
          <a:xfrm>
            <a:off x="74429" y="159488"/>
            <a:ext cx="5511300" cy="150735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Weather Data Collection</a:t>
            </a:r>
            <a:endParaRPr lang="en" b="1" dirty="0">
              <a:solidFill>
                <a:schemeClr val="accent1"/>
              </a:solidFill>
            </a:endParaRPr>
          </a:p>
        </p:txBody>
      </p:sp>
      <p:pic>
        <p:nvPicPr>
          <p:cNvPr id="9" name="Picture 4" descr="C:\Users\Dhavala\AppData\Local\Microsoft\Windows\INetCache\IE\0SPL226Z\419px-Nuvola_weather_showers.svg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1182" y="2207628"/>
            <a:ext cx="2286000" cy="2286000"/>
          </a:xfrm>
          <a:prstGeom prst="rect">
            <a:avLst/>
          </a:prstGeom>
          <a:noFill/>
        </p:spPr>
      </p:pic>
      <p:pic>
        <p:nvPicPr>
          <p:cNvPr id="10" name="Picture 3" descr="C:\Users\Dhavala\AppData\Local\Microsoft\Windows\INetCache\IE\GF9N4PFT\sivvus-weather-symbols-2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761" y="2207628"/>
            <a:ext cx="2249004" cy="2079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196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3" y="1857173"/>
            <a:ext cx="3537857" cy="251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74" y="2104622"/>
            <a:ext cx="1752600" cy="1752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New-York-Times-logo-630x19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2" y="-28777"/>
            <a:ext cx="6000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842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You can also split your content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  <p:pic>
        <p:nvPicPr>
          <p:cNvPr id="8" name="Picture 7" descr="nyt-api galler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2" y="216830"/>
            <a:ext cx="6507125" cy="4110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516758" y="3065457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Data Processing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761635" y="1902372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Python Pandas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14</a:t>
            </a:fld>
            <a:endParaRPr lang="en"/>
          </a:p>
        </p:txBody>
      </p:sp>
      <p:pic>
        <p:nvPicPr>
          <p:cNvPr id="6" name="Picture 2" descr="C:\Users\Dhavala\AppData\Local\Microsoft\Windows\INetCache\IE\H53DP9HR\panda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1727" y="1542176"/>
            <a:ext cx="1677557" cy="1843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143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>
                <a:latin typeface="Lato Hairline"/>
                <a:ea typeface="Lato Hairline"/>
                <a:cs typeface="Lato Hairline"/>
                <a:sym typeface="Lato Hairline"/>
              </a:rPr>
              <a:t>Data Collection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12771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 idx="4294967295"/>
          </p:nvPr>
        </p:nvSpPr>
        <p:spPr>
          <a:xfrm>
            <a:off x="457200" y="2720575"/>
            <a:ext cx="3250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4294967295"/>
          </p:nvPr>
        </p:nvSpPr>
        <p:spPr>
          <a:xfrm>
            <a:off x="457200" y="3536625"/>
            <a:ext cx="3250800" cy="111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/>
              <a:t>A complex idea can be conveyed with just a single still image, namely making it possible to absorb large amounts of data quickly.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Want big impact?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Use big image.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18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Use charts to explain your ideas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19</a:t>
            </a:fld>
            <a:endParaRPr lang="en"/>
          </a:p>
        </p:txBody>
      </p:sp>
      <p:sp>
        <p:nvSpPr>
          <p:cNvPr id="144" name="Shape 144"/>
          <p:cNvSpPr/>
          <p:nvPr/>
        </p:nvSpPr>
        <p:spPr>
          <a:xfrm>
            <a:off x="2194546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Gray</a:t>
            </a:r>
          </a:p>
        </p:txBody>
      </p:sp>
      <p:sp>
        <p:nvSpPr>
          <p:cNvPr id="145" name="Shape 145"/>
          <p:cNvSpPr/>
          <p:nvPr/>
        </p:nvSpPr>
        <p:spPr>
          <a:xfrm>
            <a:off x="457200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White</a:t>
            </a:r>
          </a:p>
        </p:txBody>
      </p:sp>
      <p:sp>
        <p:nvSpPr>
          <p:cNvPr id="146" name="Shape 146"/>
          <p:cNvSpPr/>
          <p:nvPr/>
        </p:nvSpPr>
        <p:spPr>
          <a:xfrm>
            <a:off x="3931892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Black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2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30717" y="914400"/>
            <a:ext cx="5565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Sowmya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Vijayakumar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014" y="317862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Dhavala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Manjunatha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55902" y="1991618"/>
            <a:ext cx="2434718" cy="1980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dhaval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88" y="835011"/>
            <a:ext cx="2245817" cy="2313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152" name="Shape 152"/>
          <p:cNvGraphicFramePr/>
          <p:nvPr/>
        </p:nvGraphicFramePr>
        <p:xfrm>
          <a:off x="573800" y="2451781"/>
          <a:ext cx="4862100" cy="2123100"/>
        </p:xfrm>
        <a:graphic>
          <a:graphicData uri="http://schemas.openxmlformats.org/drawingml/2006/table">
            <a:tbl>
              <a:tblPr>
                <a:noFill/>
                <a:tableStyleId>{AFFDB3A2-BB1F-4D49-8C94-95363A1E1AA0}</a:tableStyleId>
              </a:tblPr>
              <a:tblGrid>
                <a:gridCol w="1215525"/>
                <a:gridCol w="1215525"/>
                <a:gridCol w="1215525"/>
                <a:gridCol w="1215525"/>
              </a:tblGrid>
              <a:tr h="5307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328047" y="949025"/>
            <a:ext cx="6545104" cy="311794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title" idx="4294967295"/>
          </p:nvPr>
        </p:nvSpPr>
        <p:spPr>
          <a:xfrm>
            <a:off x="1816350" y="167825"/>
            <a:ext cx="5511300" cy="476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Maps</a:t>
            </a:r>
          </a:p>
        </p:txBody>
      </p:sp>
      <p:sp>
        <p:nvSpPr>
          <p:cNvPr id="160" name="Shape 160"/>
          <p:cNvSpPr/>
          <p:nvPr/>
        </p:nvSpPr>
        <p:spPr>
          <a:xfrm>
            <a:off x="2504325" y="1550075"/>
            <a:ext cx="655200" cy="202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21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1863218" y="19265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3191493" y="3175474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4029193" y="17119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6316893" y="21312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6930993" y="349559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543893" y="3409924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ctrTitle" idx="4294967295"/>
          </p:nvPr>
        </p:nvSpPr>
        <p:spPr>
          <a:xfrm>
            <a:off x="1752975" y="1811950"/>
            <a:ext cx="5637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4294967295"/>
          </p:nvPr>
        </p:nvSpPr>
        <p:spPr>
          <a:xfrm>
            <a:off x="1752975" y="2763854"/>
            <a:ext cx="5637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22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89,526,124$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That’s a lot of money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ctrTitle" idx="4294967295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100%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4294967295"/>
          </p:nvPr>
        </p:nvSpPr>
        <p:spPr>
          <a:xfrm>
            <a:off x="685800" y="388780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Total success!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185,244 users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And a lot of users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191" name="Shape 191"/>
          <p:cNvSpPr/>
          <p:nvPr/>
        </p:nvSpPr>
        <p:spPr>
          <a:xfrm>
            <a:off x="611475" y="2513578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first</a:t>
            </a:r>
          </a:p>
        </p:txBody>
      </p:sp>
      <p:sp>
        <p:nvSpPr>
          <p:cNvPr id="192" name="Shape 192"/>
          <p:cNvSpPr/>
          <p:nvPr/>
        </p:nvSpPr>
        <p:spPr>
          <a:xfrm>
            <a:off x="2187129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</a:t>
            </a:r>
          </a:p>
        </p:txBody>
      </p:sp>
      <p:sp>
        <p:nvSpPr>
          <p:cNvPr id="193" name="Shape 193"/>
          <p:cNvSpPr/>
          <p:nvPr/>
        </p:nvSpPr>
        <p:spPr>
          <a:xfrm>
            <a:off x="3797724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89775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Yellow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2415137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Blue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3"/>
          </p:nvPr>
        </p:nvSpPr>
        <p:spPr>
          <a:xfrm>
            <a:off x="4340500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25</a:t>
            </a:fld>
            <a:endParaRPr lang="en"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89775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Yellow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2"/>
          </p:nvPr>
        </p:nvSpPr>
        <p:spPr>
          <a:xfrm>
            <a:off x="2415137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Blue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3"/>
          </p:nvPr>
        </p:nvSpPr>
        <p:spPr>
          <a:xfrm>
            <a:off x="4340500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26</a:t>
            </a:fld>
            <a:endParaRPr lang="en"/>
          </a:p>
        </p:txBody>
      </p:sp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945132" cy="410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558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Android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  <p:sp>
        <p:nvSpPr>
          <p:cNvPr id="220" name="Shape 220"/>
          <p:cNvSpPr/>
          <p:nvPr/>
        </p:nvSpPr>
        <p:spPr>
          <a:xfrm>
            <a:off x="10491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9532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10849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28</a:t>
            </a:fld>
            <a:endParaRPr lang="en"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iPhone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08877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0757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29</a:t>
            </a:fld>
            <a:endParaRPr lang="en"/>
          </a:p>
        </p:txBody>
      </p:sp>
      <p:sp>
        <p:nvSpPr>
          <p:cNvPr id="237" name="Shape 237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Tablet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 smtClean="0">
                <a:latin typeface="Lato Hairline"/>
                <a:ea typeface="Lato Hairline"/>
                <a:cs typeface="Lato Hairline"/>
                <a:sym typeface="Lato Hairline"/>
              </a:rPr>
              <a:t>What’s this about?</a:t>
            </a:r>
            <a:endParaRPr lang="en" sz="6000" i="0" dirty="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516325" y="1071107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776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30</a:t>
            </a:fld>
            <a:endParaRPr lang="en"/>
          </a:p>
        </p:txBody>
      </p:sp>
      <p:sp>
        <p:nvSpPr>
          <p:cNvPr id="245" name="Shape 245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Desktop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You can find me at: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@username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user@mail.me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Special thanks to all the people who made and released these awesome resources for free: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Presentation template by </a:t>
            </a:r>
            <a:r>
              <a:rPr lang="en" u="sng">
                <a:solidFill>
                  <a:srgbClr val="3D85C6"/>
                </a:solidFill>
                <a:hlinkClick r:id="rId3"/>
              </a:rPr>
              <a:t>SlidesCarnival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Photographs by </a:t>
            </a:r>
            <a:r>
              <a:rPr lang="en" u="sng">
                <a:solidFill>
                  <a:srgbClr val="3D85C6"/>
                </a:solidFill>
                <a:hlinkClick r:id="rId4"/>
              </a:rPr>
              <a:t>Unsplash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ts val="1800"/>
              <a:buChar char="×"/>
            </a:pPr>
            <a:r>
              <a:rPr lang="en"/>
              <a:t>Watercolor textures by </a:t>
            </a:r>
            <a:r>
              <a:rPr lang="en" u="sng">
                <a:solidFill>
                  <a:srgbClr val="3D85C6"/>
                </a:solidFill>
                <a:hlinkClick r:id="rId5"/>
              </a:rPr>
              <a:t>GraphicBurguer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×"/>
            </a:pPr>
            <a:r>
              <a:rPr lang="en" sz="1400"/>
              <a:t>Titles: Lato Thin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ts val="1400"/>
              <a:buChar char="×"/>
            </a:pPr>
            <a:r>
              <a:rPr lang="en" sz="1400"/>
              <a:t>Body copy: Lato Light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this page: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3D85C6"/>
                </a:solidFill>
                <a:hlinkClick r:id="rId3"/>
              </a:rPr>
              <a:t>http://www.latofonts.com/lato-free-fonts/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67" name="Shape 267"/>
          <p:cNvSpPr txBox="1"/>
          <p:nvPr/>
        </p:nvSpPr>
        <p:spPr>
          <a:xfrm>
            <a:off x="457200" y="4095450"/>
            <a:ext cx="5511300" cy="5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5394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5394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i="1">
              <a:solidFill>
                <a:srgbClr val="0B5394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SlidesCarnival icons are editable shapes.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Lato Light"/>
              <a:buChar char="●"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666666"/>
              </a:buClr>
              <a:buSzPts val="900"/>
              <a:buFont typeface="Lato Light"/>
              <a:buChar char="●"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Change fill color and opacity.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Isn’t that nice? :)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Examples: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22400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Now you can use any emoji as an icon!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And of course it resizes without losing quality and you can change the color.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https://twitter.com/googledocs/status/730087240156643328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990000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725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FF"/>
                </a:solidFill>
              </a:rPr>
              <a:t>😉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35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Want big impact?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Use big image.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4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4" name="Picture 3" descr="ny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8001000" cy="4500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5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1030" name="Picture 6" descr="C:\Users\Dhavala\AppData\Local\Microsoft\Windows\INetCache\IE\H53DP9HR\sadness_by_theartrix-d92xkd1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3770" y="2563739"/>
            <a:ext cx="1840230" cy="2579761"/>
          </a:xfrm>
          <a:prstGeom prst="rect">
            <a:avLst/>
          </a:prstGeom>
          <a:noFill/>
        </p:spPr>
      </p:pic>
      <p:pic>
        <p:nvPicPr>
          <p:cNvPr id="13" name="Picture 12" descr="JOY_Fullbody_Re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23402"/>
            <a:ext cx="1295400" cy="29200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09800" y="1428750"/>
            <a:ext cx="502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434343"/>
              </a:buClr>
              <a:buSzPts val="4800"/>
            </a:pPr>
            <a:r>
              <a:rPr lang="en" sz="6000" dirty="0" smtClean="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How’s NYC feeling today?</a:t>
            </a:r>
            <a:endParaRPr lang="en-US" sz="6000" dirty="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57200" y="3823850"/>
            <a:ext cx="5511300" cy="11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B45F06"/>
              </a:solidFill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35933" y="1817827"/>
            <a:ext cx="1112883" cy="1452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978" y="815902"/>
            <a:ext cx="3429543" cy="3277633"/>
          </a:xfrm>
          <a:prstGeom prst="rect">
            <a:avLst/>
          </a:prstGeom>
        </p:spPr>
      </p:pic>
      <p:sp>
        <p:nvSpPr>
          <p:cNvPr id="11" name="Shape 305"/>
          <p:cNvSpPr/>
          <p:nvPr/>
        </p:nvSpPr>
        <p:spPr>
          <a:xfrm>
            <a:off x="4916982" y="815902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Shape 306"/>
          <p:cNvSpPr/>
          <p:nvPr/>
        </p:nvSpPr>
        <p:spPr>
          <a:xfrm>
            <a:off x="4917057" y="3269981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Shape 307"/>
          <p:cNvSpPr/>
          <p:nvPr/>
        </p:nvSpPr>
        <p:spPr>
          <a:xfrm>
            <a:off x="4918841" y="1988408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0156" y="1808773"/>
            <a:ext cx="1101850" cy="1102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570" y="2635451"/>
            <a:ext cx="3574270" cy="2356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569" y="217715"/>
            <a:ext cx="3574270" cy="2055222"/>
          </a:xfrm>
          <a:prstGeom prst="rect">
            <a:avLst/>
          </a:prstGeom>
        </p:spPr>
      </p:pic>
      <p:sp>
        <p:nvSpPr>
          <p:cNvPr id="7" name="Shape 305"/>
          <p:cNvSpPr/>
          <p:nvPr/>
        </p:nvSpPr>
        <p:spPr>
          <a:xfrm>
            <a:off x="5154171" y="989975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Shape 306"/>
          <p:cNvSpPr/>
          <p:nvPr/>
        </p:nvSpPr>
        <p:spPr>
          <a:xfrm>
            <a:off x="5154246" y="3444054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Shape 307"/>
          <p:cNvSpPr/>
          <p:nvPr/>
        </p:nvSpPr>
        <p:spPr>
          <a:xfrm>
            <a:off x="5156030" y="2162481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>
                <a:latin typeface="Lato Hairline"/>
                <a:ea typeface="Lato Hairline"/>
                <a:cs typeface="Lato Hairline"/>
                <a:sym typeface="Lato Hairline"/>
              </a:rPr>
              <a:t>Data Collection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25304" y="341613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b="1" dirty="0">
                <a:solidFill>
                  <a:schemeClr val="accent1"/>
                </a:solidFill>
              </a:rPr>
              <a:t>Tweets Collection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47" y="1823338"/>
            <a:ext cx="1616761" cy="15811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C:\Users\Dhavala\Desktop\python ppt\typing1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9413" y="1371600"/>
            <a:ext cx="3305175" cy="2400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702</Words>
  <Application>Microsoft Office PowerPoint</Application>
  <PresentationFormat>On-screen Show (16:9)</PresentationFormat>
  <Paragraphs>154</Paragraphs>
  <Slides>35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Eglamour template</vt:lpstr>
      <vt:lpstr>Twitter Sentiment Analysis with News &amp; Weather</vt:lpstr>
      <vt:lpstr>Slide 2</vt:lpstr>
      <vt:lpstr>Slide 3</vt:lpstr>
      <vt:lpstr>Want big impact? Use big image.</vt:lpstr>
      <vt:lpstr>Slide 5</vt:lpstr>
      <vt:lpstr>Slide 6</vt:lpstr>
      <vt:lpstr>Slide 7</vt:lpstr>
      <vt:lpstr>Slide 8</vt:lpstr>
      <vt:lpstr>Tweets Collection</vt:lpstr>
      <vt:lpstr>Weather Data Collection</vt:lpstr>
      <vt:lpstr>Slide 11</vt:lpstr>
      <vt:lpstr>You can also split your content</vt:lpstr>
      <vt:lpstr>Data Processing</vt:lpstr>
      <vt:lpstr>Python Pandas</vt:lpstr>
      <vt:lpstr>Slide 15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Slide 26</vt:lpstr>
      <vt:lpstr>Slide 27</vt:lpstr>
      <vt:lpstr>Slide 28</vt:lpstr>
      <vt:lpstr>Slide 29</vt:lpstr>
      <vt:lpstr>Slide 30</vt:lpstr>
      <vt:lpstr>Thanks!</vt:lpstr>
      <vt:lpstr>Credits</vt:lpstr>
      <vt:lpstr>Presentation design</vt:lpstr>
      <vt:lpstr>Slide 34</vt:lpstr>
      <vt:lpstr>Slide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And News Headlines Sentiment Analysis</dc:title>
  <cp:lastModifiedBy>Dhavala</cp:lastModifiedBy>
  <cp:revision>33</cp:revision>
  <dcterms:modified xsi:type="dcterms:W3CDTF">2017-12-08T04:33:50Z</dcterms:modified>
</cp:coreProperties>
</file>